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61" r:id="rId3"/>
    <p:sldId id="257" r:id="rId4"/>
    <p:sldId id="258" r:id="rId5"/>
    <p:sldId id="259" r:id="rId6"/>
    <p:sldId id="260" r:id="rId7"/>
    <p:sldId id="263"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6" d="100"/>
          <a:sy n="106" d="100"/>
        </p:scale>
        <p:origin x="7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D61D1-D205-4ACD-9104-4EEFD5973498}" type="datetimeFigureOut">
              <a:rPr lang="en-US" smtClean="0"/>
              <a:t>7/2/2023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07B04-0AFF-4F15-AA88-7C23F314DAAF}" type="slidenum">
              <a:rPr lang="en-US" smtClean="0"/>
              <a:t>‹#›</a:t>
            </a:fld>
            <a:endParaRPr lang="en-US"/>
          </a:p>
        </p:txBody>
      </p:sp>
    </p:spTree>
    <p:extLst>
      <p:ext uri="{BB962C8B-B14F-4D97-AF65-F5344CB8AC3E}">
        <p14:creationId xmlns:p14="http://schemas.microsoft.com/office/powerpoint/2010/main" val="2781075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07B04-0AFF-4F15-AA88-7C23F314DAAF}" type="slidenum">
              <a:rPr lang="en-US" smtClean="0"/>
              <a:t>5</a:t>
            </a:fld>
            <a:endParaRPr lang="en-US"/>
          </a:p>
        </p:txBody>
      </p:sp>
    </p:spTree>
    <p:extLst>
      <p:ext uri="{BB962C8B-B14F-4D97-AF65-F5344CB8AC3E}">
        <p14:creationId xmlns:p14="http://schemas.microsoft.com/office/powerpoint/2010/main" val="91822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046F6C-A09E-4D7A-8C59-B0785286B5E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3858626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046F6C-A09E-4D7A-8C59-B0785286B5EC}"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32353301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046F6C-A09E-4D7A-8C59-B0785286B5EC}"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1861919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046F6C-A09E-4D7A-8C59-B0785286B5EC}"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FCB89-0AC9-4FC2-89B6-004F94917552}"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8012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5046F6C-A09E-4D7A-8C59-B0785286B5EC}"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144201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5046F6C-A09E-4D7A-8C59-B0785286B5EC}" type="datetimeFigureOut">
              <a:rPr lang="en-US" smtClean="0"/>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23644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75046F6C-A09E-4D7A-8C59-B0785286B5EC}" type="datetimeFigureOut">
              <a:rPr lang="en-US" smtClean="0"/>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4107568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046F6C-A09E-4D7A-8C59-B0785286B5E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2522943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046F6C-A09E-4D7A-8C59-B0785286B5E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61959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046F6C-A09E-4D7A-8C59-B0785286B5E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998549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046F6C-A09E-4D7A-8C59-B0785286B5EC}" type="datetimeFigureOut">
              <a:rPr lang="en-US" smtClean="0"/>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391825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046F6C-A09E-4D7A-8C59-B0785286B5EC}"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1340214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046F6C-A09E-4D7A-8C59-B0785286B5EC}" type="datetimeFigureOut">
              <a:rPr lang="en-US" smtClean="0"/>
              <a:t>7/2/2023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1310541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046F6C-A09E-4D7A-8C59-B0785286B5EC}" type="datetimeFigureOut">
              <a:rPr lang="en-US" smtClean="0"/>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1817938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046F6C-A09E-4D7A-8C59-B0785286B5EC}" type="datetimeFigureOut">
              <a:rPr lang="en-US" smtClean="0"/>
              <a:t>7/2/2023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325074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046F6C-A09E-4D7A-8C59-B0785286B5EC}"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3813236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046F6C-A09E-4D7A-8C59-B0785286B5EC}" type="datetimeFigureOut">
              <a:rPr lang="en-US" smtClean="0"/>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7FCB89-0AC9-4FC2-89B6-004F94917552}" type="slidenum">
              <a:rPr lang="en-US" smtClean="0"/>
              <a:t>‹#›</a:t>
            </a:fld>
            <a:endParaRPr lang="en-US"/>
          </a:p>
        </p:txBody>
      </p:sp>
    </p:spTree>
    <p:extLst>
      <p:ext uri="{BB962C8B-B14F-4D97-AF65-F5344CB8AC3E}">
        <p14:creationId xmlns:p14="http://schemas.microsoft.com/office/powerpoint/2010/main" val="4027531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5046F6C-A09E-4D7A-8C59-B0785286B5EC}" type="datetimeFigureOut">
              <a:rPr lang="en-US" smtClean="0"/>
              <a:t>7/2/2023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7FCB89-0AC9-4FC2-89B6-004F94917552}" type="slidenum">
              <a:rPr lang="en-US" smtClean="0"/>
              <a:t>‹#›</a:t>
            </a:fld>
            <a:endParaRPr lang="en-US"/>
          </a:p>
        </p:txBody>
      </p:sp>
    </p:spTree>
    <p:extLst>
      <p:ext uri="{BB962C8B-B14F-4D97-AF65-F5344CB8AC3E}">
        <p14:creationId xmlns:p14="http://schemas.microsoft.com/office/powerpoint/2010/main" val="106033058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hyperlink" Target="https://www.flickr.com/photos/chupacabra_runner/7954981234/in/photolist-d7XmLS-7owKtH-hRRdbE-qrfFCQ-eUpgz3-8Ew854-eXh4YJ-6ucAPV-o21xeJ-382n37-4P8ErU-hTmvw6-9xJHFk-oeE3Le-q1kSBs-aS1HsM-dLTMqP-dQ2nCD-qNKFKj-v4oDaG-813ouR-8vVtGX-nHqwEH-dZeB3X-gfsepz-piCp7m-oNgtWu-9oGGSm-bBWrTx-72hsLr-nf1hGb-7mJrG8-hjcZN-6W2ttS-9J8A1T-cMBMLW-bvbbrw-5Wsaoz-iUyWAX-dq9Wbv-6eYwHJ-71hk8Y-2WyYBr-bry9SL-ffB6Bn-dRe83T-vySWA3-afpUXF-5oDwCM-4q2DvH"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video" Target="https://www.youtube.com/embed/SMPZJnypkU4?feature=oembed"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0333-2534-3935-F971-274425ED9536}"/>
              </a:ext>
            </a:extLst>
          </p:cNvPr>
          <p:cNvSpPr>
            <a:spLocks noGrp="1"/>
          </p:cNvSpPr>
          <p:nvPr>
            <p:ph type="ctrTitle"/>
          </p:nvPr>
        </p:nvSpPr>
        <p:spPr/>
        <p:txBody>
          <a:bodyPr/>
          <a:lstStyle/>
          <a:p>
            <a:r>
              <a:rPr lang="en-US" dirty="0"/>
              <a:t>Monkeys in Research</a:t>
            </a:r>
          </a:p>
        </p:txBody>
      </p:sp>
      <p:sp>
        <p:nvSpPr>
          <p:cNvPr id="3" name="Subtitle 2">
            <a:extLst>
              <a:ext uri="{FF2B5EF4-FFF2-40B4-BE49-F238E27FC236}">
                <a16:creationId xmlns:a16="http://schemas.microsoft.com/office/drawing/2014/main" id="{970C9D4A-BCD4-A07D-6431-3C955CA8B441}"/>
              </a:ext>
            </a:extLst>
          </p:cNvPr>
          <p:cNvSpPr>
            <a:spLocks noGrp="1"/>
          </p:cNvSpPr>
          <p:nvPr>
            <p:ph type="subTitle" idx="1"/>
          </p:nvPr>
        </p:nvSpPr>
        <p:spPr/>
        <p:txBody>
          <a:bodyPr/>
          <a:lstStyle/>
          <a:p>
            <a:r>
              <a:rPr lang="en-US" dirty="0"/>
              <a:t>Nick Snyder</a:t>
            </a:r>
          </a:p>
          <a:p>
            <a:r>
              <a:rPr lang="en-US" dirty="0"/>
              <a:t>Senior – Computer Engineering</a:t>
            </a:r>
          </a:p>
        </p:txBody>
      </p:sp>
    </p:spTree>
    <p:extLst>
      <p:ext uri="{BB962C8B-B14F-4D97-AF65-F5344CB8AC3E}">
        <p14:creationId xmlns:p14="http://schemas.microsoft.com/office/powerpoint/2010/main" val="165689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7CBD4-3519-668F-3501-04949BC72FE2}"/>
              </a:ext>
            </a:extLst>
          </p:cNvPr>
          <p:cNvSpPr>
            <a:spLocks noGrp="1"/>
          </p:cNvSpPr>
          <p:nvPr>
            <p:ph type="title"/>
          </p:nvPr>
        </p:nvSpPr>
        <p:spPr>
          <a:xfrm>
            <a:off x="913795" y="609600"/>
            <a:ext cx="6914752" cy="970450"/>
          </a:xfrm>
        </p:spPr>
        <p:txBody>
          <a:bodyPr/>
          <a:lstStyle/>
          <a:p>
            <a:r>
              <a:rPr lang="en-US" dirty="0"/>
              <a:t>Monkeys in the wild</a:t>
            </a:r>
          </a:p>
        </p:txBody>
      </p:sp>
      <p:sp>
        <p:nvSpPr>
          <p:cNvPr id="3" name="Content Placeholder 2">
            <a:extLst>
              <a:ext uri="{FF2B5EF4-FFF2-40B4-BE49-F238E27FC236}">
                <a16:creationId xmlns:a16="http://schemas.microsoft.com/office/drawing/2014/main" id="{355EE594-ACD2-856C-AB94-79B59D435BB6}"/>
              </a:ext>
            </a:extLst>
          </p:cNvPr>
          <p:cNvSpPr>
            <a:spLocks noGrp="1"/>
          </p:cNvSpPr>
          <p:nvPr>
            <p:ph idx="1"/>
          </p:nvPr>
        </p:nvSpPr>
        <p:spPr>
          <a:xfrm>
            <a:off x="913795" y="1732449"/>
            <a:ext cx="6914752" cy="4058751"/>
          </a:xfrm>
        </p:spPr>
        <p:txBody>
          <a:bodyPr/>
          <a:lstStyle/>
          <a:p>
            <a:r>
              <a:rPr lang="en-US" dirty="0"/>
              <a:t>Found on 6/7 continents</a:t>
            </a:r>
          </a:p>
          <a:p>
            <a:r>
              <a:rPr lang="en-US" dirty="0"/>
              <a:t>Many species have been known to grasp parts of human language and use simple wood and stone tools</a:t>
            </a:r>
          </a:p>
          <a:p>
            <a:r>
              <a:rPr lang="en-US" dirty="0"/>
              <a:t>Many are endangered due to shrinking habitat</a:t>
            </a:r>
          </a:p>
          <a:p>
            <a:r>
              <a:rPr lang="en-US" dirty="0"/>
              <a:t>The long-tailed macaque was recently raised to endangered</a:t>
            </a:r>
            <a:r>
              <a:rPr lang="en-US" baseline="30000" dirty="0">
                <a:effectLst>
                  <a:outerShdw blurRad="38100" dist="38100" dir="2700000" algn="tl" rotWithShape="0">
                    <a:srgbClr val="000000">
                      <a:alpha val="43137"/>
                    </a:srgbClr>
                  </a:outerShdw>
                </a:effectLst>
              </a:rPr>
              <a:t>1</a:t>
            </a:r>
            <a:endParaRPr lang="en-US" dirty="0"/>
          </a:p>
          <a:p>
            <a:r>
              <a:rPr lang="en-US" dirty="0"/>
              <a:t>Main niche is spreading seeds</a:t>
            </a:r>
          </a:p>
        </p:txBody>
      </p:sp>
      <p:pic>
        <p:nvPicPr>
          <p:cNvPr id="5" name="Picture 4" descr="Capuchin monkey">
            <a:extLst>
              <a:ext uri="{FF2B5EF4-FFF2-40B4-BE49-F238E27FC236}">
                <a16:creationId xmlns:a16="http://schemas.microsoft.com/office/drawing/2014/main" id="{CC71C8B2-C35D-9E8E-0E57-E99BE6120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375" y="0"/>
            <a:ext cx="3857625" cy="6858000"/>
          </a:xfrm>
          <a:prstGeom prst="rect">
            <a:avLst/>
          </a:prstGeom>
        </p:spPr>
      </p:pic>
    </p:spTree>
    <p:extLst>
      <p:ext uri="{BB962C8B-B14F-4D97-AF65-F5344CB8AC3E}">
        <p14:creationId xmlns:p14="http://schemas.microsoft.com/office/powerpoint/2010/main" val="3718677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0EC3-0BEB-CA35-183C-D4F5C139ACFF}"/>
              </a:ext>
            </a:extLst>
          </p:cNvPr>
          <p:cNvSpPr>
            <a:spLocks noGrp="1"/>
          </p:cNvSpPr>
          <p:nvPr>
            <p:ph type="title"/>
          </p:nvPr>
        </p:nvSpPr>
        <p:spPr>
          <a:xfrm>
            <a:off x="4315325" y="609600"/>
            <a:ext cx="6952232" cy="970450"/>
          </a:xfrm>
        </p:spPr>
        <p:txBody>
          <a:bodyPr/>
          <a:lstStyle/>
          <a:p>
            <a:r>
              <a:rPr lang="en-US" dirty="0"/>
              <a:t>Why are monkeys used?</a:t>
            </a:r>
          </a:p>
        </p:txBody>
      </p:sp>
      <p:sp>
        <p:nvSpPr>
          <p:cNvPr id="3" name="Content Placeholder 2">
            <a:extLst>
              <a:ext uri="{FF2B5EF4-FFF2-40B4-BE49-F238E27FC236}">
                <a16:creationId xmlns:a16="http://schemas.microsoft.com/office/drawing/2014/main" id="{284213BB-6399-CD92-2ECE-9E34D4F6663C}"/>
              </a:ext>
            </a:extLst>
          </p:cNvPr>
          <p:cNvSpPr>
            <a:spLocks noGrp="1"/>
          </p:cNvSpPr>
          <p:nvPr>
            <p:ph idx="1"/>
          </p:nvPr>
        </p:nvSpPr>
        <p:spPr>
          <a:xfrm>
            <a:off x="4315325" y="1732449"/>
            <a:ext cx="6952231" cy="4058751"/>
          </a:xfrm>
        </p:spPr>
        <p:txBody>
          <a:bodyPr/>
          <a:lstStyle/>
          <a:p>
            <a:r>
              <a:rPr lang="en-US" dirty="0"/>
              <a:t>Closest relative to humans. Have similar brains along with reproductive and immune systems</a:t>
            </a:r>
            <a:r>
              <a:rPr lang="en-US" baseline="30000" dirty="0">
                <a:effectLst>
                  <a:outerShdw blurRad="38100" dist="38100" dir="2700000" algn="tl">
                    <a:srgbClr val="000000">
                      <a:alpha val="43137"/>
                    </a:srgbClr>
                  </a:outerShdw>
                </a:effectLst>
              </a:rPr>
              <a:t>2</a:t>
            </a:r>
          </a:p>
          <a:p>
            <a:r>
              <a:rPr lang="en-US" dirty="0"/>
              <a:t>Very popular for the research and development relating to conditions like AIDS and Parkinson’s disease</a:t>
            </a:r>
          </a:p>
          <a:p>
            <a:r>
              <a:rPr lang="en-US" dirty="0"/>
              <a:t>Helped develop COVID-19 vaccine</a:t>
            </a:r>
          </a:p>
        </p:txBody>
      </p:sp>
      <p:pic>
        <p:nvPicPr>
          <p:cNvPr id="7" name="Picture 6" descr="Blue DNA test tubes">
            <a:extLst>
              <a:ext uri="{FF2B5EF4-FFF2-40B4-BE49-F238E27FC236}">
                <a16:creationId xmlns:a16="http://schemas.microsoft.com/office/drawing/2014/main" id="{0A0DDB55-57DF-6411-99EF-BCFEA5DBB7E4}"/>
              </a:ext>
            </a:extLst>
          </p:cNvPr>
          <p:cNvPicPr>
            <a:picLocks noChangeAspect="1"/>
          </p:cNvPicPr>
          <p:nvPr/>
        </p:nvPicPr>
        <p:blipFill rotWithShape="1">
          <a:blip r:embed="rId2">
            <a:extLst>
              <a:ext uri="{28A0092B-C50C-407E-A947-70E740481C1C}">
                <a14:useLocalDpi xmlns:a14="http://schemas.microsoft.com/office/drawing/2010/main" val="0"/>
              </a:ext>
            </a:extLst>
          </a:blip>
          <a:srcRect r="39998"/>
          <a:stretch/>
        </p:blipFill>
        <p:spPr>
          <a:xfrm>
            <a:off x="-3529038" y="0"/>
            <a:ext cx="7315200" cy="6858000"/>
          </a:xfrm>
          <a:prstGeom prst="rect">
            <a:avLst/>
          </a:prstGeom>
        </p:spPr>
      </p:pic>
    </p:spTree>
    <p:extLst>
      <p:ext uri="{BB962C8B-B14F-4D97-AF65-F5344CB8AC3E}">
        <p14:creationId xmlns:p14="http://schemas.microsoft.com/office/powerpoint/2010/main" val="2108711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E87E9-E49E-1178-DC9F-AE98BC82C75A}"/>
              </a:ext>
            </a:extLst>
          </p:cNvPr>
          <p:cNvSpPr>
            <a:spLocks noGrp="1"/>
          </p:cNvSpPr>
          <p:nvPr>
            <p:ph type="title"/>
          </p:nvPr>
        </p:nvSpPr>
        <p:spPr>
          <a:xfrm>
            <a:off x="913795" y="609600"/>
            <a:ext cx="8807720" cy="970450"/>
          </a:xfrm>
        </p:spPr>
        <p:txBody>
          <a:bodyPr/>
          <a:lstStyle/>
          <a:p>
            <a:r>
              <a:rPr lang="en-US" dirty="0"/>
              <a:t>How many and where?</a:t>
            </a:r>
          </a:p>
        </p:txBody>
      </p:sp>
      <p:sp>
        <p:nvSpPr>
          <p:cNvPr id="3" name="Content Placeholder 2">
            <a:extLst>
              <a:ext uri="{FF2B5EF4-FFF2-40B4-BE49-F238E27FC236}">
                <a16:creationId xmlns:a16="http://schemas.microsoft.com/office/drawing/2014/main" id="{F4C53308-FD0D-FC1B-30CC-5351CA1D7011}"/>
              </a:ext>
            </a:extLst>
          </p:cNvPr>
          <p:cNvSpPr>
            <a:spLocks noGrp="1"/>
          </p:cNvSpPr>
          <p:nvPr>
            <p:ph idx="1"/>
          </p:nvPr>
        </p:nvSpPr>
        <p:spPr>
          <a:xfrm>
            <a:off x="913796" y="1732449"/>
            <a:ext cx="8807720" cy="4058751"/>
          </a:xfrm>
        </p:spPr>
        <p:txBody>
          <a:bodyPr/>
          <a:lstStyle/>
          <a:p>
            <a:r>
              <a:rPr lang="en-US" dirty="0"/>
              <a:t>Sourced from Southeast Asia and Africa</a:t>
            </a:r>
          </a:p>
          <a:p>
            <a:r>
              <a:rPr lang="en-US" dirty="0"/>
              <a:t>Sent primarily to the US</a:t>
            </a:r>
          </a:p>
          <a:p>
            <a:r>
              <a:rPr lang="en-US" dirty="0"/>
              <a:t>For every 100 breeding females, around 60 monkeys will be born each year. A monkey is most suitable for research 2 years after birth</a:t>
            </a:r>
            <a:r>
              <a:rPr lang="en-US" baseline="30000" dirty="0">
                <a:effectLst>
                  <a:outerShdw blurRad="38100" dist="38100" dir="2700000" algn="tl" rotWithShape="0">
                    <a:srgbClr val="000000">
                      <a:alpha val="43137"/>
                    </a:srgbClr>
                  </a:outerShdw>
                </a:effectLst>
              </a:rPr>
              <a:t>3</a:t>
            </a:r>
            <a:endParaRPr lang="en-US" baseline="30000" dirty="0"/>
          </a:p>
          <a:p>
            <a:r>
              <a:rPr lang="en-US" dirty="0"/>
              <a:t>The US is home to 7 major breeding facilities housing around 21,000 monkeys of various species</a:t>
            </a:r>
          </a:p>
          <a:p>
            <a:endParaRPr lang="en-US" dirty="0"/>
          </a:p>
        </p:txBody>
      </p:sp>
      <p:pic>
        <p:nvPicPr>
          <p:cNvPr id="7" name="Picture 6" descr="Floating globe showing Atlantic Ocean">
            <a:extLst>
              <a:ext uri="{FF2B5EF4-FFF2-40B4-BE49-F238E27FC236}">
                <a16:creationId xmlns:a16="http://schemas.microsoft.com/office/drawing/2014/main" id="{28BBC8E0-7741-5652-91C7-3E46FB90287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7413" y1="18472" x2="47413" y2="18472"/>
                        <a14:foregroundMark x1="42765" y1="12652" x2="52627" y2="12288"/>
                        <a14:foregroundMark x1="52627" y1="12288" x2="51778" y2="19563"/>
                        <a14:foregroundMark x1="51778" y1="19563" x2="43129" y2="16087"/>
                        <a14:foregroundMark x1="43129" y1="16087" x2="43209" y2="14026"/>
                      </a14:backgroundRemoval>
                    </a14:imgEffect>
                  </a14:imgLayer>
                </a14:imgProps>
              </a:ext>
              <a:ext uri="{28A0092B-C50C-407E-A947-70E740481C1C}">
                <a14:useLocalDpi xmlns:a14="http://schemas.microsoft.com/office/drawing/2010/main" val="0"/>
              </a:ext>
            </a:extLst>
          </a:blip>
          <a:stretch>
            <a:fillRect/>
          </a:stretch>
        </p:blipFill>
        <p:spPr>
          <a:xfrm>
            <a:off x="9356558" y="457200"/>
            <a:ext cx="6858000" cy="6858000"/>
          </a:xfrm>
          <a:prstGeom prst="rect">
            <a:avLst/>
          </a:prstGeom>
        </p:spPr>
      </p:pic>
    </p:spTree>
    <p:extLst>
      <p:ext uri="{BB962C8B-B14F-4D97-AF65-F5344CB8AC3E}">
        <p14:creationId xmlns:p14="http://schemas.microsoft.com/office/powerpoint/2010/main" val="3642530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2E7F-CA69-A8EC-8C83-5AAD4A4846ED}"/>
              </a:ext>
            </a:extLst>
          </p:cNvPr>
          <p:cNvSpPr>
            <a:spLocks noGrp="1"/>
          </p:cNvSpPr>
          <p:nvPr>
            <p:ph type="title"/>
          </p:nvPr>
        </p:nvSpPr>
        <p:spPr>
          <a:xfrm>
            <a:off x="2679031" y="609600"/>
            <a:ext cx="8588525" cy="970450"/>
          </a:xfrm>
        </p:spPr>
        <p:txBody>
          <a:bodyPr/>
          <a:lstStyle/>
          <a:p>
            <a:r>
              <a:rPr lang="en-US" dirty="0"/>
              <a:t>During the Covid Pandemic</a:t>
            </a:r>
          </a:p>
        </p:txBody>
      </p:sp>
      <p:sp>
        <p:nvSpPr>
          <p:cNvPr id="3" name="Content Placeholder 2">
            <a:extLst>
              <a:ext uri="{FF2B5EF4-FFF2-40B4-BE49-F238E27FC236}">
                <a16:creationId xmlns:a16="http://schemas.microsoft.com/office/drawing/2014/main" id="{BE5C8520-9FCA-8B3C-A149-015EB8033D21}"/>
              </a:ext>
            </a:extLst>
          </p:cNvPr>
          <p:cNvSpPr>
            <a:spLocks noGrp="1"/>
          </p:cNvSpPr>
          <p:nvPr>
            <p:ph idx="1"/>
          </p:nvPr>
        </p:nvSpPr>
        <p:spPr>
          <a:xfrm>
            <a:off x="2679032" y="1732449"/>
            <a:ext cx="8588525" cy="4058751"/>
          </a:xfrm>
        </p:spPr>
        <p:txBody>
          <a:bodyPr/>
          <a:lstStyle/>
          <a:p>
            <a:r>
              <a:rPr lang="en-US" dirty="0"/>
              <a:t>Monkeys (NHP) were used to test efficacy of treatments such as Remdesivir and better understand the effects of contracting the disease</a:t>
            </a:r>
            <a:r>
              <a:rPr lang="en-US" baseline="30000" dirty="0"/>
              <a:t>4</a:t>
            </a:r>
          </a:p>
          <a:p>
            <a:r>
              <a:rPr lang="en-US" dirty="0"/>
              <a:t>At least 30 studies on COVID-19 have involved the use of monkeys</a:t>
            </a:r>
          </a:p>
          <a:p>
            <a:r>
              <a:rPr lang="en-US" dirty="0"/>
              <a:t>An unusually hot market for lab monkeys was fueled by the race to develop a vaccine to treat COVID-19 raised the Long-Tailed Macaque by 1333%</a:t>
            </a:r>
          </a:p>
          <a:p>
            <a:r>
              <a:rPr lang="en-US" dirty="0"/>
              <a:t>Led to an unprecedented increase in poaching activity after China banned the sale of wildlife in March of 2020. Between 2019 and 2021, the number of imported monkeys decreased ~6%.</a:t>
            </a:r>
          </a:p>
        </p:txBody>
      </p:sp>
      <p:pic>
        <p:nvPicPr>
          <p:cNvPr id="5" name="Picture 4" descr="3D graphic model of virus">
            <a:extLst>
              <a:ext uri="{FF2B5EF4-FFF2-40B4-BE49-F238E27FC236}">
                <a16:creationId xmlns:a16="http://schemas.microsoft.com/office/drawing/2014/main" id="{F78DCCA5-5415-BC8B-F08F-C2455FBFEFB7}"/>
              </a:ext>
            </a:extLst>
          </p:cNvPr>
          <p:cNvPicPr>
            <a:picLocks/>
          </p:cNvPicPr>
          <p:nvPr/>
        </p:nvPicPr>
        <p:blipFill rotWithShape="1">
          <a:blip r:embed="rId3">
            <a:extLst>
              <a:ext uri="{BEBA8EAE-BF5A-486C-A8C5-ECC9F3942E4B}">
                <a14:imgProps xmlns:a14="http://schemas.microsoft.com/office/drawing/2010/main">
                  <a14:imgLayer r:embed="rId4">
                    <a14:imgEffect>
                      <a14:backgroundRemoval t="10000" b="90000" l="8417" r="75582">
                        <a14:backgroundMark x1="72907" y1="21293" x2="72907" y2="21293"/>
                      </a14:backgroundRemoval>
                    </a14:imgEffect>
                  </a14:imgLayer>
                </a14:imgProps>
              </a:ext>
              <a:ext uri="{28A0092B-C50C-407E-A947-70E740481C1C}">
                <a14:useLocalDpi xmlns:a14="http://schemas.microsoft.com/office/drawing/2010/main" val="0"/>
              </a:ext>
            </a:extLst>
          </a:blip>
          <a:srcRect l="22" r="16022"/>
          <a:stretch/>
        </p:blipFill>
        <p:spPr>
          <a:xfrm>
            <a:off x="-4385222" y="0"/>
            <a:ext cx="8229600" cy="6858000"/>
          </a:xfrm>
          <a:prstGeom prst="rect">
            <a:avLst/>
          </a:prstGeom>
          <a:scene3d>
            <a:camera prst="orthographicFront">
              <a:rot lat="0" lon="21599986" rev="10800000"/>
            </a:camera>
            <a:lightRig rig="threePt" dir="t"/>
          </a:scene3d>
        </p:spPr>
      </p:pic>
    </p:spTree>
    <p:extLst>
      <p:ext uri="{BB962C8B-B14F-4D97-AF65-F5344CB8AC3E}">
        <p14:creationId xmlns:p14="http://schemas.microsoft.com/office/powerpoint/2010/main" val="1287027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8077E-B963-5CE2-2DA6-73B9FEEA7A2E}"/>
              </a:ext>
            </a:extLst>
          </p:cNvPr>
          <p:cNvSpPr>
            <a:spLocks noGrp="1"/>
          </p:cNvSpPr>
          <p:nvPr>
            <p:ph type="title"/>
          </p:nvPr>
        </p:nvSpPr>
        <p:spPr>
          <a:xfrm>
            <a:off x="913795" y="609600"/>
            <a:ext cx="7107258" cy="970450"/>
          </a:xfrm>
        </p:spPr>
        <p:txBody>
          <a:bodyPr/>
          <a:lstStyle/>
          <a:p>
            <a:r>
              <a:rPr lang="en-US" dirty="0"/>
              <a:t>Consideration of the monkeys</a:t>
            </a:r>
          </a:p>
        </p:txBody>
      </p:sp>
      <p:sp>
        <p:nvSpPr>
          <p:cNvPr id="3" name="Content Placeholder 2">
            <a:extLst>
              <a:ext uri="{FF2B5EF4-FFF2-40B4-BE49-F238E27FC236}">
                <a16:creationId xmlns:a16="http://schemas.microsoft.com/office/drawing/2014/main" id="{FD150FBE-487D-32D1-8DFF-8D6841D18D6E}"/>
              </a:ext>
            </a:extLst>
          </p:cNvPr>
          <p:cNvSpPr>
            <a:spLocks noGrp="1"/>
          </p:cNvSpPr>
          <p:nvPr>
            <p:ph idx="1"/>
          </p:nvPr>
        </p:nvSpPr>
        <p:spPr>
          <a:xfrm>
            <a:off x="913795" y="1732449"/>
            <a:ext cx="7107258" cy="4058751"/>
          </a:xfrm>
        </p:spPr>
        <p:txBody>
          <a:bodyPr/>
          <a:lstStyle/>
          <a:p>
            <a:r>
              <a:rPr lang="en-US" dirty="0"/>
              <a:t>No monkey wants to leave their home</a:t>
            </a:r>
          </a:p>
          <a:p>
            <a:r>
              <a:rPr lang="en-US" dirty="0"/>
              <a:t>Due to little over-sight makes it hard to prove monkeys are bred in captivity or taken straight from the wild. Cambodia’s share of the total number of imported monkeys rose by ~60%, prompting questions from experts about the true capability of the nation’s breeding farms</a:t>
            </a:r>
          </a:p>
          <a:p>
            <a:r>
              <a:rPr lang="en-US" dirty="0"/>
              <a:t>The number of deaths of monkeys from transport has risen despite less monkeys being imported</a:t>
            </a:r>
          </a:p>
          <a:p>
            <a:endParaRPr lang="en-US" dirty="0"/>
          </a:p>
        </p:txBody>
      </p:sp>
      <p:pic>
        <p:nvPicPr>
          <p:cNvPr id="5" name="Picture 4" descr="A monkey behind a fence&#10;&#10;Description automatically generated with low confidence">
            <a:extLst>
              <a:ext uri="{FF2B5EF4-FFF2-40B4-BE49-F238E27FC236}">
                <a16:creationId xmlns:a16="http://schemas.microsoft.com/office/drawing/2014/main" id="{DDE84E25-5D02-CF3F-78D5-4F8C2344A3D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1" r="9880"/>
          <a:stretch/>
        </p:blipFill>
        <p:spPr>
          <a:xfrm>
            <a:off x="8412480" y="0"/>
            <a:ext cx="4114800" cy="6858000"/>
          </a:xfrm>
          <a:prstGeom prst="rect">
            <a:avLst/>
          </a:prstGeom>
        </p:spPr>
      </p:pic>
    </p:spTree>
    <p:extLst>
      <p:ext uri="{BB962C8B-B14F-4D97-AF65-F5344CB8AC3E}">
        <p14:creationId xmlns:p14="http://schemas.microsoft.com/office/powerpoint/2010/main" val="262300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9820-6D59-5117-3962-806F293FE3A7}"/>
              </a:ext>
            </a:extLst>
          </p:cNvPr>
          <p:cNvSpPr>
            <a:spLocks noGrp="1"/>
          </p:cNvSpPr>
          <p:nvPr>
            <p:ph type="title"/>
          </p:nvPr>
        </p:nvSpPr>
        <p:spPr/>
        <p:txBody>
          <a:bodyPr/>
          <a:lstStyle/>
          <a:p>
            <a:r>
              <a:rPr lang="en-US" dirty="0"/>
              <a:t>News report on missing monkeys</a:t>
            </a:r>
            <a:r>
              <a:rPr lang="en-US" baseline="30000" dirty="0"/>
              <a:t>5</a:t>
            </a:r>
            <a:r>
              <a:rPr lang="en-US" dirty="0"/>
              <a:t> (~1 min)</a:t>
            </a:r>
          </a:p>
        </p:txBody>
      </p:sp>
      <p:sp>
        <p:nvSpPr>
          <p:cNvPr id="3" name="Content Placeholder 2">
            <a:extLst>
              <a:ext uri="{FF2B5EF4-FFF2-40B4-BE49-F238E27FC236}">
                <a16:creationId xmlns:a16="http://schemas.microsoft.com/office/drawing/2014/main" id="{4C23384F-D7F3-F9AA-19ED-7AEF355B4D58}"/>
              </a:ext>
            </a:extLst>
          </p:cNvPr>
          <p:cNvSpPr>
            <a:spLocks noGrp="1"/>
          </p:cNvSpPr>
          <p:nvPr>
            <p:ph idx="1"/>
          </p:nvPr>
        </p:nvSpPr>
        <p:spPr/>
        <p:txBody>
          <a:bodyPr/>
          <a:lstStyle/>
          <a:p>
            <a:endParaRPr lang="en-US" dirty="0"/>
          </a:p>
        </p:txBody>
      </p:sp>
      <p:pic>
        <p:nvPicPr>
          <p:cNvPr id="4" name="Online Media 3" title="Four monkeys loose following interstate crash in Pennsylvania">
            <a:hlinkClick r:id="" action="ppaction://media"/>
            <a:extLst>
              <a:ext uri="{FF2B5EF4-FFF2-40B4-BE49-F238E27FC236}">
                <a16:creationId xmlns:a16="http://schemas.microsoft.com/office/drawing/2014/main" id="{F0228757-54BB-C0AD-EA08-7A727C9F1135}"/>
              </a:ext>
            </a:extLst>
          </p:cNvPr>
          <p:cNvPicPr>
            <a:picLocks noRot="1" noChangeAspect="1"/>
          </p:cNvPicPr>
          <p:nvPr>
            <a:videoFile r:link="rId1"/>
          </p:nvPr>
        </p:nvPicPr>
        <p:blipFill>
          <a:blip r:embed="rId3"/>
          <a:stretch>
            <a:fillRect/>
          </a:stretch>
        </p:blipFill>
        <p:spPr>
          <a:xfrm>
            <a:off x="1852229" y="1580050"/>
            <a:ext cx="8476893" cy="4789445"/>
          </a:xfrm>
          <a:prstGeom prst="rect">
            <a:avLst/>
          </a:prstGeom>
        </p:spPr>
      </p:pic>
    </p:spTree>
    <p:extLst>
      <p:ext uri="{BB962C8B-B14F-4D97-AF65-F5344CB8AC3E}">
        <p14:creationId xmlns:p14="http://schemas.microsoft.com/office/powerpoint/2010/main" val="186474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8E85A-FB04-91B9-10E0-37775AAFBE57}"/>
              </a:ext>
            </a:extLst>
          </p:cNvPr>
          <p:cNvSpPr>
            <a:spLocks noGrp="1"/>
          </p:cNvSpPr>
          <p:nvPr>
            <p:ph type="title"/>
          </p:nvPr>
        </p:nvSpPr>
        <p:spPr/>
        <p:txBody>
          <a:bodyPr/>
          <a:lstStyle/>
          <a:p>
            <a:r>
              <a:rPr lang="en-US" dirty="0"/>
              <a:t>International reactions</a:t>
            </a:r>
          </a:p>
        </p:txBody>
      </p:sp>
      <p:sp>
        <p:nvSpPr>
          <p:cNvPr id="3" name="Content Placeholder 2">
            <a:extLst>
              <a:ext uri="{FF2B5EF4-FFF2-40B4-BE49-F238E27FC236}">
                <a16:creationId xmlns:a16="http://schemas.microsoft.com/office/drawing/2014/main" id="{09B00C88-5E6D-74C3-48F3-65AADDEBF629}"/>
              </a:ext>
            </a:extLst>
          </p:cNvPr>
          <p:cNvSpPr>
            <a:spLocks noGrp="1"/>
          </p:cNvSpPr>
          <p:nvPr>
            <p:ph idx="1"/>
          </p:nvPr>
        </p:nvSpPr>
        <p:spPr/>
        <p:txBody>
          <a:bodyPr/>
          <a:lstStyle/>
          <a:p>
            <a:r>
              <a:rPr lang="en-US" dirty="0"/>
              <a:t>Laos was banned from exporting long-tailed macaques in 2015</a:t>
            </a:r>
            <a:r>
              <a:rPr lang="en-US" baseline="30000" dirty="0"/>
              <a:t>6</a:t>
            </a:r>
          </a:p>
          <a:p>
            <a:r>
              <a:rPr lang="en-US" dirty="0"/>
              <a:t>Growing accusations of “monkey laundering” toward Cambodia after it was reported that in the night, monkeys were taken from forests and put into trucks disguised as transporting packs of ice to avoid authorities</a:t>
            </a:r>
          </a:p>
          <a:p>
            <a:r>
              <a:rPr lang="en-US" dirty="0"/>
              <a:t>Fear of government corruption has slowed investigations from international bodies</a:t>
            </a:r>
          </a:p>
          <a:p>
            <a:r>
              <a:rPr lang="en-US" dirty="0"/>
              <a:t>Many passenger airlines have stopped transporting monkeys</a:t>
            </a:r>
          </a:p>
        </p:txBody>
      </p:sp>
      <p:pic>
        <p:nvPicPr>
          <p:cNvPr id="6" name="Graphic 5">
            <a:extLst>
              <a:ext uri="{FF2B5EF4-FFF2-40B4-BE49-F238E27FC236}">
                <a16:creationId xmlns:a16="http://schemas.microsoft.com/office/drawing/2014/main" id="{A5953C20-4D3F-9134-957C-9B894F95C4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6528" y="4182880"/>
            <a:ext cx="4244839" cy="2430379"/>
          </a:xfrm>
          <a:prstGeom prst="rect">
            <a:avLst/>
          </a:prstGeom>
        </p:spPr>
      </p:pic>
    </p:spTree>
    <p:extLst>
      <p:ext uri="{BB962C8B-B14F-4D97-AF65-F5344CB8AC3E}">
        <p14:creationId xmlns:p14="http://schemas.microsoft.com/office/powerpoint/2010/main" val="2724304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9C22-E125-4B7E-C033-CD260E3BECA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6E92BE45-ECCE-1C88-D28A-25DF374E8688}"/>
              </a:ext>
            </a:extLst>
          </p:cNvPr>
          <p:cNvSpPr>
            <a:spLocks noGrp="1"/>
          </p:cNvSpPr>
          <p:nvPr>
            <p:ph idx="1"/>
          </p:nvPr>
        </p:nvSpPr>
        <p:spPr/>
        <p:txBody>
          <a:bodyPr>
            <a:normAutofit fontScale="85000" lnSpcReduction="20000"/>
          </a:bodyPr>
          <a:lstStyle/>
          <a:p>
            <a:pPr marL="494100" indent="-457200">
              <a:buFont typeface="+mj-lt"/>
              <a:buAutoNum type="arabicPeriod"/>
            </a:pPr>
            <a:r>
              <a:rPr lang="en-US" dirty="0"/>
              <a:t>THE IUCN RED LIST OF THREATENED SPECIESTM. [accessed 2023 Jul 3]. https://www.iucnredlist.org/species/pdf/199563077#:~:text=The%20long%2Dtailed%20macaque%20is.</a:t>
            </a:r>
          </a:p>
          <a:p>
            <a:pPr marL="494100" indent="-457200">
              <a:buFont typeface="+mj-lt"/>
              <a:buAutoNum type="arabicPeriod"/>
            </a:pPr>
            <a:r>
              <a:rPr lang="en-US" dirty="0"/>
              <a:t>Covid-19 research using monkeys. 2020 Jun 26. European Animal Research Association. [accessed 2023 Jul 2]. https://www.eara.eu/post/covid-19-research-using-monkeys.</a:t>
            </a:r>
          </a:p>
          <a:p>
            <a:pPr marL="494100" indent="-457200">
              <a:buFont typeface="+mj-lt"/>
              <a:buAutoNum type="arabicPeriod"/>
            </a:pPr>
            <a:r>
              <a:rPr lang="en-US" dirty="0"/>
              <a:t>Schapiro R, </a:t>
            </a:r>
            <a:r>
              <a:rPr lang="en-US" dirty="0" err="1"/>
              <a:t>Schecter</a:t>
            </a:r>
            <a:r>
              <a:rPr lang="en-US" dirty="0"/>
              <a:t> A, </a:t>
            </a:r>
            <a:r>
              <a:rPr lang="en-US" dirty="0" err="1"/>
              <a:t>Lehren</a:t>
            </a:r>
            <a:r>
              <a:rPr lang="en-US" dirty="0"/>
              <a:t> AW, Anton L. </a:t>
            </a:r>
            <a:r>
              <a:rPr lang="en-US" dirty="0" err="1"/>
              <a:t>Delgato</a:t>
            </a:r>
            <a:r>
              <a:rPr lang="en-US" dirty="0"/>
              <a:t>. 2022 Dec 17. How the race for a Covid vaccine enriched monkey poachers and endangered macaques. NBC News. [accessed 2023 Jul 2]. https://www.nbcnews.com/news/race-covid-vaccine-enriched-monkey-poachers-endangered-macaques-rcna51970.2.</a:t>
            </a:r>
          </a:p>
          <a:p>
            <a:pPr marL="494100" indent="-457200">
              <a:buFont typeface="+mj-lt"/>
              <a:buAutoNum type="arabicPeriod"/>
            </a:pPr>
            <a:r>
              <a:rPr lang="en-US" dirty="0" err="1"/>
              <a:t>Kostus</a:t>
            </a:r>
            <a:r>
              <a:rPr lang="en-US" dirty="0"/>
              <a:t> S, Hiller M, </a:t>
            </a:r>
            <a:r>
              <a:rPr lang="en-US" dirty="0" err="1"/>
              <a:t>Nextar</a:t>
            </a:r>
            <a:r>
              <a:rPr lang="en-US" dirty="0"/>
              <a:t> Media Wire. 2022 Jan 23. Truck carrying 100 monkeys crashes in Pennsylvania, escapees now accounted for. Fox4KC. [accessed 2023 Jul 2]. https://fox4kc.com/news/truck-carrying-100-monkeys-crashes-in-pennsylvania-escapees-now-accounted-for/.</a:t>
            </a:r>
          </a:p>
          <a:p>
            <a:pPr marL="494100" indent="-457200">
              <a:buFont typeface="+mj-lt"/>
              <a:buAutoNum type="arabicPeriod"/>
            </a:pPr>
            <a:r>
              <a:rPr lang="en-US" dirty="0"/>
              <a:t>Colley C. 2022 Aug 31. Inside the cruel macaque trade. The Ecologist. [accessed 2023 Jul 2]. https://theecologist.org/2022/aug/31/inside-cruel-macaque-trade#:~:text=Laos%20has%20previously%20been%20stopped,macaques%20was%20worth%20%241.25%20billion.</a:t>
            </a:r>
          </a:p>
        </p:txBody>
      </p:sp>
    </p:spTree>
    <p:extLst>
      <p:ext uri="{BB962C8B-B14F-4D97-AF65-F5344CB8AC3E}">
        <p14:creationId xmlns:p14="http://schemas.microsoft.com/office/powerpoint/2010/main" val="26168741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240</TotalTime>
  <Words>625</Words>
  <Application>Microsoft Office PowerPoint</Application>
  <PresentationFormat>Widescreen</PresentationFormat>
  <Paragraphs>40</Paragraphs>
  <Slides>9</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Calibri</vt:lpstr>
      <vt:lpstr>Calisto MT</vt:lpstr>
      <vt:lpstr>Wingdings 2</vt:lpstr>
      <vt:lpstr>Slate</vt:lpstr>
      <vt:lpstr>Monkeys in Research</vt:lpstr>
      <vt:lpstr>Monkeys in the wild</vt:lpstr>
      <vt:lpstr>Why are monkeys used?</vt:lpstr>
      <vt:lpstr>How many and where?</vt:lpstr>
      <vt:lpstr>During the Covid Pandemic</vt:lpstr>
      <vt:lpstr>Consideration of the monkeys</vt:lpstr>
      <vt:lpstr>News report on missing monkeys5 (~1 min)</vt:lpstr>
      <vt:lpstr>International reactions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Monkeys in Research</dc:title>
  <dc:creator>Nick Snyder</dc:creator>
  <cp:lastModifiedBy>Nick Snyder</cp:lastModifiedBy>
  <cp:revision>11</cp:revision>
  <dcterms:created xsi:type="dcterms:W3CDTF">2023-07-02T22:55:20Z</dcterms:created>
  <dcterms:modified xsi:type="dcterms:W3CDTF">2023-07-03T03:39:50Z</dcterms:modified>
</cp:coreProperties>
</file>